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5" r:id="rId4"/>
    <p:sldId id="258" r:id="rId5"/>
    <p:sldId id="259" r:id="rId6"/>
    <p:sldId id="260" r:id="rId7"/>
    <p:sldId id="261" r:id="rId8"/>
    <p:sldId id="262" r:id="rId9"/>
    <p:sldId id="263" r:id="rId10"/>
    <p:sldId id="264"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p:scale>
          <a:sx n="70" d="100"/>
          <a:sy n="70"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8FB8C-0DB3-4A37-A323-C0AAFA1B9F69}" type="datetimeFigureOut">
              <a:rPr lang="en-US" smtClean="0"/>
              <a:t>12/2/2023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92D43-F3D1-4754-8A55-86773A050F62}" type="slidenum">
              <a:rPr lang="en-US" smtClean="0"/>
              <a:t>‹#›</a:t>
            </a:fld>
            <a:endParaRPr lang="en-US"/>
          </a:p>
        </p:txBody>
      </p:sp>
    </p:spTree>
    <p:extLst>
      <p:ext uri="{BB962C8B-B14F-4D97-AF65-F5344CB8AC3E}">
        <p14:creationId xmlns:p14="http://schemas.microsoft.com/office/powerpoint/2010/main" val="304680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92D43-F3D1-4754-8A55-86773A050F62}" type="slidenum">
              <a:rPr lang="en-US" smtClean="0"/>
              <a:t>4</a:t>
            </a:fld>
            <a:endParaRPr lang="en-US"/>
          </a:p>
        </p:txBody>
      </p:sp>
    </p:spTree>
    <p:extLst>
      <p:ext uri="{BB962C8B-B14F-4D97-AF65-F5344CB8AC3E}">
        <p14:creationId xmlns:p14="http://schemas.microsoft.com/office/powerpoint/2010/main" val="258288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92D43-F3D1-4754-8A55-86773A050F62}" type="slidenum">
              <a:rPr lang="en-US" smtClean="0"/>
              <a:t>11</a:t>
            </a:fld>
            <a:endParaRPr lang="en-US"/>
          </a:p>
        </p:txBody>
      </p:sp>
    </p:spTree>
    <p:extLst>
      <p:ext uri="{BB962C8B-B14F-4D97-AF65-F5344CB8AC3E}">
        <p14:creationId xmlns:p14="http://schemas.microsoft.com/office/powerpoint/2010/main" val="299047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7A727-5315-4B9B-8274-486D32110809}"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18563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7A727-5315-4B9B-8274-486D32110809}"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251965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7A727-5315-4B9B-8274-486D32110809}"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274556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7A727-5315-4B9B-8274-486D32110809}"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300184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7A727-5315-4B9B-8274-486D32110809}"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139838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7A727-5315-4B9B-8274-486D32110809}"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416304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7A727-5315-4B9B-8274-486D32110809}"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131453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7A727-5315-4B9B-8274-486D32110809}"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290104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7A727-5315-4B9B-8274-486D32110809}"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84882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7A727-5315-4B9B-8274-486D32110809}"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20596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7A727-5315-4B9B-8274-486D32110809}"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82BE3-6470-4776-87B8-E2D01FEE8F2B}" type="slidenum">
              <a:rPr lang="en-US" smtClean="0"/>
              <a:t>‹#›</a:t>
            </a:fld>
            <a:endParaRPr lang="en-US"/>
          </a:p>
        </p:txBody>
      </p:sp>
    </p:spTree>
    <p:extLst>
      <p:ext uri="{BB962C8B-B14F-4D97-AF65-F5344CB8AC3E}">
        <p14:creationId xmlns:p14="http://schemas.microsoft.com/office/powerpoint/2010/main" val="281291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7A727-5315-4B9B-8274-486D32110809}" type="datetimeFigureOut">
              <a:rPr lang="en-US" smtClean="0"/>
              <a:t>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82BE3-6470-4776-87B8-E2D01FEE8F2B}" type="slidenum">
              <a:rPr lang="en-US" smtClean="0"/>
              <a:t>‹#›</a:t>
            </a:fld>
            <a:endParaRPr lang="en-US"/>
          </a:p>
        </p:txBody>
      </p:sp>
    </p:spTree>
    <p:extLst>
      <p:ext uri="{BB962C8B-B14F-4D97-AF65-F5344CB8AC3E}">
        <p14:creationId xmlns:p14="http://schemas.microsoft.com/office/powerpoint/2010/main" val="54300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00800" cy="2057400"/>
          </a:xfrm>
        </p:spPr>
        <p:txBody>
          <a:bodyPr>
            <a:normAutofit fontScale="77500" lnSpcReduction="20000"/>
          </a:bodyPr>
          <a:lstStyle/>
          <a:p>
            <a:r>
              <a:rPr lang="ar-IQ" sz="2800" dirty="0" smtClean="0">
                <a:solidFill>
                  <a:srgbClr val="002060"/>
                </a:solidFill>
              </a:rPr>
              <a:t>أعداد الطالبة </a:t>
            </a:r>
          </a:p>
          <a:p>
            <a:pPr rtl="1"/>
            <a:r>
              <a:rPr lang="ar-IQ" sz="2800" dirty="0" smtClean="0">
                <a:solidFill>
                  <a:srgbClr val="002060"/>
                </a:solidFill>
              </a:rPr>
              <a:t>معراج مصطفى محمد</a:t>
            </a:r>
          </a:p>
          <a:p>
            <a:pPr rtl="1"/>
            <a:endParaRPr lang="ar-IQ" sz="2800" dirty="0">
              <a:solidFill>
                <a:srgbClr val="002060"/>
              </a:solidFill>
            </a:endParaRPr>
          </a:p>
          <a:p>
            <a:pPr rtl="1"/>
            <a:endParaRPr lang="ar-IQ" sz="2800" dirty="0" smtClean="0">
              <a:solidFill>
                <a:srgbClr val="002060"/>
              </a:solidFill>
            </a:endParaRPr>
          </a:p>
          <a:p>
            <a:r>
              <a:rPr lang="ar-IQ" sz="2800" dirty="0" smtClean="0">
                <a:solidFill>
                  <a:srgbClr val="002060"/>
                </a:solidFill>
              </a:rPr>
              <a:t>أشراف</a:t>
            </a:r>
          </a:p>
          <a:p>
            <a:r>
              <a:rPr lang="ar-IQ" sz="2800" dirty="0" err="1" smtClean="0">
                <a:solidFill>
                  <a:srgbClr val="002060"/>
                </a:solidFill>
              </a:rPr>
              <a:t>أ.م.د</a:t>
            </a:r>
            <a:r>
              <a:rPr lang="ar-IQ" sz="2800" dirty="0" smtClean="0">
                <a:solidFill>
                  <a:srgbClr val="002060"/>
                </a:solidFill>
              </a:rPr>
              <a:t>. خولة </a:t>
            </a:r>
            <a:r>
              <a:rPr lang="ar-IQ" sz="2800" dirty="0" err="1" smtClean="0">
                <a:solidFill>
                  <a:srgbClr val="002060"/>
                </a:solidFill>
              </a:rPr>
              <a:t>رشيج</a:t>
            </a:r>
            <a:r>
              <a:rPr lang="ar-IQ" sz="2800" dirty="0" smtClean="0">
                <a:solidFill>
                  <a:srgbClr val="002060"/>
                </a:solidFill>
              </a:rPr>
              <a:t> حسن</a:t>
            </a:r>
            <a:endParaRPr lang="en-US" sz="2800" dirty="0">
              <a:solidFill>
                <a:srgbClr val="002060"/>
              </a:solidFill>
            </a:endParaRPr>
          </a:p>
        </p:txBody>
      </p:sp>
      <p:sp>
        <p:nvSpPr>
          <p:cNvPr id="5" name="Horizontal Scroll 4"/>
          <p:cNvSpPr/>
          <p:nvPr/>
        </p:nvSpPr>
        <p:spPr>
          <a:xfrm>
            <a:off x="1295400" y="533400"/>
            <a:ext cx="6705600" cy="2819400"/>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6" name="Rectangle 5"/>
          <p:cNvSpPr/>
          <p:nvPr/>
        </p:nvSpPr>
        <p:spPr>
          <a:xfrm>
            <a:off x="3318005" y="1676400"/>
            <a:ext cx="2598788" cy="830997"/>
          </a:xfrm>
          <a:prstGeom prst="rect">
            <a:avLst/>
          </a:prstGeom>
        </p:spPr>
        <p:txBody>
          <a:bodyPr wrap="none">
            <a:spAutoFit/>
          </a:bodyPr>
          <a:lstStyle/>
          <a:p>
            <a:r>
              <a:rPr lang="ar-IQ" sz="4800" dirty="0">
                <a:solidFill>
                  <a:srgbClr val="9BBB59">
                    <a:lumMod val="50000"/>
                  </a:srgbClr>
                </a:solidFill>
                <a:latin typeface="Simplified Arabic" pitchFamily="18" charset="-78"/>
                <a:ea typeface="+mj-ea"/>
                <a:cs typeface="Simplified Arabic" pitchFamily="18" charset="-78"/>
              </a:rPr>
              <a:t>سلسلة القيمة</a:t>
            </a:r>
            <a:endParaRPr lang="en-US" dirty="0">
              <a:latin typeface="Simplified Arabic" pitchFamily="18" charset="-78"/>
              <a:cs typeface="Simplified Arabic" pitchFamily="18" charset="-78"/>
            </a:endParaRPr>
          </a:p>
        </p:txBody>
      </p:sp>
    </p:spTree>
    <p:extLst>
      <p:ext uri="{BB962C8B-B14F-4D97-AF65-F5344CB8AC3E}">
        <p14:creationId xmlns:p14="http://schemas.microsoft.com/office/powerpoint/2010/main" val="2334994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4522" y="228600"/>
            <a:ext cx="8712105" cy="4525963"/>
          </a:xfrm>
        </p:spPr>
        <p:txBody>
          <a:bodyPr>
            <a:normAutofit/>
          </a:bodyPr>
          <a:lstStyle/>
          <a:p>
            <a:pPr marL="0" indent="0" algn="just" rtl="1">
              <a:buNone/>
            </a:pPr>
            <a:r>
              <a:rPr lang="ar-SA" sz="2400" dirty="0"/>
              <a:t>ومن المهم أن تتذكر أن كل نشاط في تحليل سلسلة القيمة له دور محدد ضروري في الشركة؛ وفي حين أن التركيز بشكل أكبر على المبيعات يمكن أن يزيد من هامش ربحك، تحتاج إدارة الموارد البشرية أيضًا إلى موارد لضمان بقاء الموظفين راضين.</a:t>
            </a:r>
            <a:endParaRPr lang="en-US" sz="2400" dirty="0"/>
          </a:p>
          <a:p>
            <a:pPr marL="0" indent="0" algn="r" rtl="1">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2296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06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33400" y="228600"/>
            <a:ext cx="8229600" cy="4525963"/>
          </a:xfrm>
        </p:spPr>
        <p:txBody>
          <a:bodyPr>
            <a:normAutofit/>
          </a:bodyPr>
          <a:lstStyle/>
          <a:p>
            <a:pPr marL="0" indent="0" algn="just" rtl="1">
              <a:buNone/>
            </a:pPr>
            <a:r>
              <a:rPr lang="ar-IQ" sz="2000" dirty="0" smtClean="0">
                <a:solidFill>
                  <a:srgbClr val="FF0000"/>
                </a:solidFill>
              </a:rPr>
              <a:t>** </a:t>
            </a:r>
            <a:r>
              <a:rPr lang="ar-IQ" sz="2400" dirty="0" smtClean="0">
                <a:solidFill>
                  <a:srgbClr val="FF0000"/>
                </a:solidFill>
              </a:rPr>
              <a:t>سلسلة </a:t>
            </a:r>
            <a:r>
              <a:rPr lang="ar-IQ" sz="2400" dirty="0">
                <a:solidFill>
                  <a:srgbClr val="FF0000"/>
                </a:solidFill>
              </a:rPr>
              <a:t>القيمة الصناعية: </a:t>
            </a:r>
            <a:r>
              <a:rPr lang="ar-IQ" sz="2000" dirty="0"/>
              <a:t>يقصد بها الموردين الذين يوفرون المدخلات اللازمة للشركة الى جانب سلاسل القيمة الخاصة بهم. وبعد ان تصنع الشركة المنتجات عبر سلاسل قيمة الموزعين (الذين يمتلكون ايضا سلاسل القيمة الخاصة بهم) وصولاً الى العملاء.</a:t>
            </a:r>
            <a:endParaRPr lang="en-US" sz="2000" dirty="0"/>
          </a:p>
          <a:p>
            <a:pPr marL="0" indent="0" algn="just" rtl="1">
              <a:buNone/>
            </a:pPr>
            <a:r>
              <a:rPr lang="ar-IQ" sz="2000" dirty="0"/>
              <a:t> </a:t>
            </a:r>
            <a:endParaRPr lang="en-US" sz="2000" dirty="0"/>
          </a:p>
          <a:p>
            <a:pPr marL="0" indent="0" algn="just" rtl="1">
              <a:buNone/>
            </a:pPr>
            <a:r>
              <a:rPr lang="ar-IQ" sz="2000" dirty="0"/>
              <a:t>** </a:t>
            </a:r>
            <a:r>
              <a:rPr lang="ar-IQ" sz="2400" dirty="0">
                <a:solidFill>
                  <a:srgbClr val="FF0000"/>
                </a:solidFill>
              </a:rPr>
              <a:t>سلسلة القيمة المضافة : </a:t>
            </a:r>
            <a:r>
              <a:rPr lang="ar-IQ" sz="2000" dirty="0"/>
              <a:t>توصف سلاسل القيمة بأنها محركات نمو تولد قيمة مضافة تضم خمسة مكونات هي الرواتب، الأرباح، الضرائب، فوائض المستهلكين وصافي الآثار على البيئة أكانت ايجابية أم سلبية.</a:t>
            </a:r>
            <a:endParaRPr lang="en-US" sz="2000" dirty="0"/>
          </a:p>
          <a:p>
            <a:pPr marL="0" indent="0" algn="just" rtl="1">
              <a:buNone/>
            </a:pPr>
            <a:r>
              <a:rPr lang="ar-IQ" sz="2000" dirty="0"/>
              <a:t>ويقصد بالقيمة المضافة الفرق بين سعر المنتج أو الخدمة وتكلفة انتاجها، في حين يشير فائض القيمة الى الفرق بين الأموال المجنية من بيع المنتج والأموال التي انفقها مالك المنتج لتصنيعها</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05200"/>
            <a:ext cx="8305800" cy="3124200"/>
          </a:xfrm>
          <a:prstGeom prst="rect">
            <a:avLst/>
          </a:prstGeom>
        </p:spPr>
      </p:pic>
    </p:spTree>
    <p:extLst>
      <p:ext uri="{BB962C8B-B14F-4D97-AF65-F5344CB8AC3E}">
        <p14:creationId xmlns:p14="http://schemas.microsoft.com/office/powerpoint/2010/main" val="9636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362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شكراً </a:t>
            </a:r>
            <a:r>
              <a:rPr lang="ar-IQ"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لاصغائكم</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52934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1143000"/>
          </a:xfrm>
        </p:spPr>
        <p:txBody>
          <a:bodyPr/>
          <a:lstStyle/>
          <a:p>
            <a:pPr algn="r" rtl="1"/>
            <a:r>
              <a:rPr lang="ar-IQ" b="1" dirty="0" smtClean="0">
                <a:solidFill>
                  <a:srgbClr val="00B050"/>
                </a:solidFill>
              </a:rPr>
              <a:t>سلسلة القيمة </a:t>
            </a:r>
            <a:endParaRPr lang="en-US" b="1" dirty="0">
              <a:solidFill>
                <a:srgbClr val="00B050"/>
              </a:solidFill>
            </a:endParaRPr>
          </a:p>
        </p:txBody>
      </p:sp>
      <p:sp>
        <p:nvSpPr>
          <p:cNvPr id="3" name="Content Placeholder 2"/>
          <p:cNvSpPr>
            <a:spLocks noGrp="1"/>
          </p:cNvSpPr>
          <p:nvPr>
            <p:ph idx="1"/>
          </p:nvPr>
        </p:nvSpPr>
        <p:spPr>
          <a:xfrm>
            <a:off x="304800" y="914400"/>
            <a:ext cx="8458200" cy="5181600"/>
          </a:xfrm>
        </p:spPr>
        <p:txBody>
          <a:bodyPr>
            <a:noAutofit/>
          </a:bodyPr>
          <a:lstStyle/>
          <a:p>
            <a:pPr marL="0" indent="0" algn="r" rtl="1">
              <a:lnSpc>
                <a:spcPct val="150000"/>
              </a:lnSpc>
              <a:buNone/>
            </a:pPr>
            <a:r>
              <a:rPr lang="ar-IQ" sz="2400" dirty="0" smtClean="0"/>
              <a:t>تعتبر سلسلة القيمة عبارة عن مجموعة من الأنشطة التي تقوم بها الشركة لتصميم انتاج، تسويق، توزيع ودعم منتجاتها. يتم تحليل هذه الأنشطة لفهم كيفية اضافة القيمة في كل خطوة. </a:t>
            </a:r>
          </a:p>
          <a:p>
            <a:pPr marL="0" indent="0" algn="r" rtl="1">
              <a:lnSpc>
                <a:spcPct val="150000"/>
              </a:lnSpc>
              <a:buNone/>
            </a:pPr>
            <a:r>
              <a:rPr lang="ar-IQ" sz="2400" dirty="0"/>
              <a:t>هو مصطلح يستخدم في مجال ادارة الأعمال للتعبير عن مجموعة النشاطات التي تؤديها شركة تعمل في صناعة محددة من أجل تقديم منتج ذي قيمة (سلعة أو خدمة) </a:t>
            </a:r>
            <a:r>
              <a:rPr lang="ar-IQ" sz="2400" dirty="0" smtClean="0"/>
              <a:t>للسوق.</a:t>
            </a:r>
          </a:p>
          <a:p>
            <a:pPr marL="0" indent="0" algn="r" rtl="1">
              <a:lnSpc>
                <a:spcPct val="150000"/>
              </a:lnSpc>
              <a:buNone/>
            </a:pPr>
            <a:r>
              <a:rPr lang="ar-IQ" sz="2400" dirty="0" smtClean="0"/>
              <a:t>المكونات الرئيسية :</a:t>
            </a:r>
            <a:endParaRPr lang="ar-IQ" sz="2400" dirty="0"/>
          </a:p>
          <a:p>
            <a:pPr marL="0" indent="0" algn="r" rtl="1">
              <a:lnSpc>
                <a:spcPct val="150000"/>
              </a:lnSpc>
              <a:buNone/>
            </a:pPr>
            <a:r>
              <a:rPr lang="ar-IQ" sz="2400" dirty="0" smtClean="0"/>
              <a:t>تنقسم سلسلة القيمة الى نشاطين رئيسيين هما :-</a:t>
            </a:r>
          </a:p>
          <a:p>
            <a:pPr marL="0" indent="0" algn="r" rtl="1">
              <a:lnSpc>
                <a:spcPct val="150000"/>
              </a:lnSpc>
              <a:buNone/>
            </a:pPr>
            <a:r>
              <a:rPr lang="ar-IQ" sz="2400" dirty="0" smtClean="0"/>
              <a:t>1- الانشطة الاساسية تشمل العمليات مثل </a:t>
            </a:r>
            <a:r>
              <a:rPr lang="ar-IQ" sz="2400" dirty="0" err="1" smtClean="0"/>
              <a:t>الأنتاج</a:t>
            </a:r>
            <a:r>
              <a:rPr lang="ar-IQ" sz="2400" dirty="0" smtClean="0"/>
              <a:t>، التسويق والتوزيع.</a:t>
            </a:r>
          </a:p>
          <a:p>
            <a:pPr marL="0" indent="0" algn="r" rtl="1">
              <a:lnSpc>
                <a:spcPct val="150000"/>
              </a:lnSpc>
              <a:buNone/>
            </a:pPr>
            <a:r>
              <a:rPr lang="ar-IQ" sz="2400" dirty="0" smtClean="0"/>
              <a:t>2- الأنشطة الداعمة مثل تطوير التكنلوجيا، البنية التحتية وادارة الموارد البشرية.</a:t>
            </a:r>
          </a:p>
        </p:txBody>
      </p:sp>
    </p:spTree>
    <p:extLst>
      <p:ext uri="{BB962C8B-B14F-4D97-AF65-F5344CB8AC3E}">
        <p14:creationId xmlns:p14="http://schemas.microsoft.com/office/powerpoint/2010/main" val="74649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458200" cy="6172200"/>
          </a:xfrm>
          <a:prstGeom prst="rect">
            <a:avLst/>
          </a:prstGeom>
        </p:spPr>
      </p:pic>
    </p:spTree>
    <p:extLst>
      <p:ext uri="{BB962C8B-B14F-4D97-AF65-F5344CB8AC3E}">
        <p14:creationId xmlns:p14="http://schemas.microsoft.com/office/powerpoint/2010/main" val="385476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84"/>
            <a:ext cx="8229600" cy="1143000"/>
          </a:xfrm>
        </p:spPr>
        <p:txBody>
          <a:bodyPr>
            <a:normAutofit/>
          </a:bodyPr>
          <a:lstStyle/>
          <a:p>
            <a:pPr algn="r" rtl="1"/>
            <a:r>
              <a:rPr lang="ar-IQ" sz="3200" b="1" dirty="0" smtClean="0">
                <a:solidFill>
                  <a:srgbClr val="7030A0"/>
                </a:solidFill>
                <a:latin typeface="Andalus" pitchFamily="18" charset="-78"/>
                <a:cs typeface="Andalus" pitchFamily="18" charset="-78"/>
              </a:rPr>
              <a:t>أهمية سلسلة القيمة</a:t>
            </a:r>
            <a:endParaRPr lang="en-US" sz="3200" b="1" dirty="0">
              <a:solidFill>
                <a:srgbClr val="7030A0"/>
              </a:solidFill>
              <a:latin typeface="Andalus" pitchFamily="18" charset="-78"/>
              <a:cs typeface="Andalus" pitchFamily="18" charset="-78"/>
            </a:endParaRPr>
          </a:p>
        </p:txBody>
      </p:sp>
      <p:sp>
        <p:nvSpPr>
          <p:cNvPr id="3" name="Content Placeholder 2"/>
          <p:cNvSpPr>
            <a:spLocks noGrp="1"/>
          </p:cNvSpPr>
          <p:nvPr>
            <p:ph idx="1"/>
          </p:nvPr>
        </p:nvSpPr>
        <p:spPr>
          <a:xfrm>
            <a:off x="457200" y="990600"/>
            <a:ext cx="8229600" cy="4525963"/>
          </a:xfrm>
        </p:spPr>
        <p:txBody>
          <a:bodyPr>
            <a:normAutofit/>
          </a:bodyPr>
          <a:lstStyle/>
          <a:p>
            <a:pPr marL="0" indent="0" algn="just" rtl="1">
              <a:buNone/>
            </a:pPr>
            <a:r>
              <a:rPr lang="ar-IQ" sz="2400" dirty="0" smtClean="0"/>
              <a:t>تساعد سلسلة القيمة الشركات في فهم المراحل التي تضاف فيها القيمة الى المنتج مما يمكنها من تحقيق التميز التنافسي وتقديم قيمة أكبر للعملاء. </a:t>
            </a:r>
          </a:p>
          <a:p>
            <a:pPr marL="0" indent="0" algn="just" rtl="1">
              <a:buNone/>
            </a:pPr>
            <a:r>
              <a:rPr lang="ar-IQ" sz="2400" dirty="0"/>
              <a:t>بصورة عامة تتطلب سلسلة القيمة المربحة التواصل  بين ما يطلبه المستهلكون وما تنتجه الشركة. ببساطة ، ينشأ الاتصال أو التسلسل في سلسلة القيمة من طلب </a:t>
            </a:r>
            <a:r>
              <a:rPr lang="ar-IQ" sz="2400" dirty="0" smtClean="0"/>
              <a:t>العميل، </a:t>
            </a:r>
            <a:r>
              <a:rPr lang="ar-IQ" sz="2400" dirty="0"/>
              <a:t>وينتقل عبر عملية سلسلة القيمة ، وينتهي أخيرًا عند المنتج النهائي. تضع سلاسل القيمة قدرًا كبيرًا من التركيز على أشياء مثل اختبار المنتج والابتكار والبحث والتطوير والتسويق. </a:t>
            </a:r>
            <a:endParaRPr lang="en-US" sz="2400" dirty="0"/>
          </a:p>
          <a:p>
            <a:pPr marL="0" indent="0" algn="r" rtl="1">
              <a:buNone/>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3838575"/>
            <a:ext cx="8896350" cy="3019425"/>
          </a:xfrm>
          <a:prstGeom prst="rect">
            <a:avLst/>
          </a:prstGeom>
        </p:spPr>
      </p:pic>
    </p:spTree>
    <p:extLst>
      <p:ext uri="{BB962C8B-B14F-4D97-AF65-F5344CB8AC3E}">
        <p14:creationId xmlns:p14="http://schemas.microsoft.com/office/powerpoint/2010/main" val="201659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2400" dirty="0" smtClean="0"/>
              <a:t>التحديات والفرص والمستقبل</a:t>
            </a:r>
            <a:endParaRPr lang="en-US" sz="2400" dirty="0"/>
          </a:p>
        </p:txBody>
      </p:sp>
      <p:sp>
        <p:nvSpPr>
          <p:cNvPr id="3" name="Content Placeholder 2"/>
          <p:cNvSpPr>
            <a:spLocks noGrp="1"/>
          </p:cNvSpPr>
          <p:nvPr>
            <p:ph idx="1"/>
          </p:nvPr>
        </p:nvSpPr>
        <p:spPr/>
        <p:txBody>
          <a:bodyPr>
            <a:normAutofit/>
          </a:bodyPr>
          <a:lstStyle/>
          <a:p>
            <a:pPr marL="0" indent="0" algn="r" rtl="1">
              <a:buNone/>
            </a:pPr>
            <a:r>
              <a:rPr lang="ar-IQ" sz="2000" dirty="0" smtClean="0"/>
              <a:t>أصبحت الشركات تواجه تحديات جديدة في إدارة سلاسل القيمة، منها تقلبات السوق وتغير طلب العملاء. ولكن تقدم التكنلوجيا فرصاً مثل التحليل الكبير للبيانات لتحسين الكفاءة وتقليل التكاليف.</a:t>
            </a:r>
          </a:p>
          <a:p>
            <a:pPr marL="0" indent="0" algn="r" rtl="1">
              <a:buNone/>
            </a:pPr>
            <a:r>
              <a:rPr lang="ar-IQ" sz="2000" dirty="0" smtClean="0"/>
              <a:t>يتوقع ان تواصل سلاسل القيمة التطور بفضل الذكاء الصناعي وتكنلوجيا </a:t>
            </a:r>
            <a:r>
              <a:rPr lang="ar-IQ" sz="2000" dirty="0" err="1" smtClean="0"/>
              <a:t>البلوكتشين</a:t>
            </a:r>
            <a:r>
              <a:rPr lang="ar-IQ" sz="2000" dirty="0" smtClean="0"/>
              <a:t>، مما سيؤدي إلى تحسينات كبيرة في التحكم والشفافية. </a:t>
            </a:r>
          </a:p>
          <a:p>
            <a:pPr marL="0" indent="0" algn="r" rtl="1">
              <a:buNone/>
            </a:pPr>
            <a:r>
              <a:rPr lang="ar-IQ" sz="2000" dirty="0" smtClean="0"/>
              <a:t>فسلسلة القيمة تمثل عنصراً حيوياً في استراتيجية العديد من الشركات العالمية، وقد تم استنتاج العديد من افضل الممارسات من خلال الأبحاث والدراسات التي أجريت في أفضل الجامعات حول العالم.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0"/>
            <a:ext cx="7772400" cy="2819400"/>
          </a:xfrm>
          <a:prstGeom prst="rect">
            <a:avLst/>
          </a:prstGeom>
        </p:spPr>
      </p:pic>
    </p:spTree>
    <p:extLst>
      <p:ext uri="{BB962C8B-B14F-4D97-AF65-F5344CB8AC3E}">
        <p14:creationId xmlns:p14="http://schemas.microsoft.com/office/powerpoint/2010/main" val="275982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2800" b="1" dirty="0" smtClean="0">
                <a:solidFill>
                  <a:srgbClr val="C00000"/>
                </a:solidFill>
                <a:latin typeface="Andalus" pitchFamily="18" charset="-78"/>
                <a:cs typeface="Andalus" pitchFamily="18" charset="-78"/>
              </a:rPr>
              <a:t>أمثلة على أفضل الممارسات المتبعة في سلسلة القيمة</a:t>
            </a:r>
            <a:endParaRPr lang="en-US" sz="2800" b="1" dirty="0">
              <a:solidFill>
                <a:srgbClr val="C0000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Ø"/>
            </a:pPr>
            <a:r>
              <a:rPr lang="ar-IQ" sz="2000" dirty="0" smtClean="0"/>
              <a:t>تعتبر آبل من الشركات التي استطاعت إدارة سلسلة قيمتها ببراعة، حيث تتعامل مع موردين متعددين حول العالم وتظهر قوة في التسويق وخدمة العملاء.</a:t>
            </a:r>
          </a:p>
          <a:p>
            <a:pPr algn="r" rtl="1">
              <a:buFont typeface="Wingdings" pitchFamily="2" charset="2"/>
              <a:buChar char="Ø"/>
            </a:pPr>
            <a:r>
              <a:rPr lang="ar-IQ" sz="2000" dirty="0" smtClean="0"/>
              <a:t>تويوتا تعتبر من رواد مفهوم </a:t>
            </a:r>
            <a:r>
              <a:rPr lang="ar-IQ" sz="2000" dirty="0" err="1" smtClean="0"/>
              <a:t>الأنتاج</a:t>
            </a:r>
            <a:r>
              <a:rPr lang="ar-IQ" sz="2000" dirty="0" smtClean="0"/>
              <a:t> الرشيق حيث تركز على تقليل الهدر وزيادة الكفاءة في كل جزء من سلسلة القيمة. </a:t>
            </a:r>
          </a:p>
          <a:p>
            <a:pPr algn="r" rtl="1">
              <a:buFont typeface="Wingdings" pitchFamily="2" charset="2"/>
              <a:buChar char="Ø"/>
            </a:pPr>
            <a:endParaRPr lang="ar-IQ" sz="2000" dirty="0"/>
          </a:p>
          <a:p>
            <a:pPr algn="just" rtl="1">
              <a:buFont typeface="Wingdings" pitchFamily="2" charset="2"/>
              <a:buChar char="Ø"/>
            </a:pPr>
            <a:r>
              <a:rPr lang="ar-SA" sz="2000" dirty="0"/>
              <a:t>مثلا رغيف الخبز أول سلسلته الانتاجية تقع بمرحلة زراعة القمح وخدمته من المزارع حتى يحصده، ثم ينتقل عبر وسائل النقل حيث يتم استخلاص القمح وطحنه وتحويله لدقيق وكلها عمليات تصنيعية يتخللها أنشطة تخزين ونقل، وتنتهي بتعبئته ونقله للمخابز حيث يتم تصنيعه وتحويله لخبز قابل للاستخدام البشري ويباع بصورته النهائية التي نعرفها ومن ثم يستهلك.</a:t>
            </a:r>
            <a:endParaRPr lang="en-US" sz="2000" dirty="0"/>
          </a:p>
          <a:p>
            <a:pPr marL="0" indent="0" algn="just" rtl="1">
              <a:buNone/>
            </a:pPr>
            <a:r>
              <a:rPr lang="ar-SA" sz="2000" dirty="0"/>
              <a:t>فقد مر رغيف الخبز بعشرات المراحل وبذل عليها قيم مضافة متعددة وتم بيعه عدة مرات سواء على هيئة محصول زراعي أو في صورة حبات قمح أو دقيق قبل ان يباع نهائيا بصورته كرغيف خبز. وهذا يقع بنهاية السلسلة التي تم تسميتها عالمياً بسلسلة القيمة </a:t>
            </a:r>
            <a:r>
              <a:rPr lang="en-US" sz="2000" dirty="0"/>
              <a:t>Value Chain </a:t>
            </a:r>
            <a:r>
              <a:rPr lang="ar-IQ" sz="2000" dirty="0"/>
              <a:t> .</a:t>
            </a:r>
            <a:endParaRPr lang="en-US" sz="2000" dirty="0"/>
          </a:p>
          <a:p>
            <a:pPr marL="0" indent="0" algn="r" rtl="1">
              <a:buNone/>
            </a:pPr>
            <a:endParaRPr lang="en-US" sz="2000" dirty="0"/>
          </a:p>
        </p:txBody>
      </p:sp>
    </p:spTree>
    <p:extLst>
      <p:ext uri="{BB962C8B-B14F-4D97-AF65-F5344CB8AC3E}">
        <p14:creationId xmlns:p14="http://schemas.microsoft.com/office/powerpoint/2010/main" val="221973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10614"/>
            <a:ext cx="8763000" cy="5636772"/>
          </a:xfrm>
          <a:prstGeom prst="rect">
            <a:avLst/>
          </a:prstGeom>
        </p:spPr>
      </p:pic>
    </p:spTree>
    <p:extLst>
      <p:ext uri="{BB962C8B-B14F-4D97-AF65-F5344CB8AC3E}">
        <p14:creationId xmlns:p14="http://schemas.microsoft.com/office/powerpoint/2010/main" val="426472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ar-SA" sz="3200" b="1" dirty="0">
                <a:solidFill>
                  <a:srgbClr val="7030A0"/>
                </a:solidFill>
                <a:latin typeface="Andalus" pitchFamily="18" charset="-78"/>
                <a:cs typeface="Andalus" pitchFamily="18" charset="-78"/>
              </a:rPr>
              <a:t>تحليل سلسلة القيمة </a:t>
            </a:r>
            <a:endParaRPr lang="en-US" sz="3200" dirty="0">
              <a:solidFill>
                <a:srgbClr val="7030A0"/>
              </a:solidFill>
              <a:latin typeface="Andalus" pitchFamily="18" charset="-78"/>
              <a:cs typeface="Andalus" pitchFamily="18" charset="-78"/>
            </a:endParaRPr>
          </a:p>
        </p:txBody>
      </p:sp>
      <p:sp>
        <p:nvSpPr>
          <p:cNvPr id="4" name="Content Placeholder 3"/>
          <p:cNvSpPr>
            <a:spLocks noGrp="1"/>
          </p:cNvSpPr>
          <p:nvPr>
            <p:ph idx="1"/>
          </p:nvPr>
        </p:nvSpPr>
        <p:spPr>
          <a:xfrm>
            <a:off x="3810000" y="1600200"/>
            <a:ext cx="4876800" cy="4525963"/>
          </a:xfrm>
        </p:spPr>
        <p:txBody>
          <a:bodyPr>
            <a:normAutofit/>
          </a:bodyPr>
          <a:lstStyle/>
          <a:p>
            <a:pPr marL="0" indent="0" algn="just" rtl="1" fontAlgn="base">
              <a:buNone/>
            </a:pPr>
            <a:r>
              <a:rPr lang="ar-SA" sz="2000" dirty="0"/>
              <a:t>يعتبر اسلوب تحليل سلسلة القيمة احد اساليب الادارة </a:t>
            </a:r>
            <a:r>
              <a:rPr lang="ar-SA" sz="2000" dirty="0" err="1"/>
              <a:t>الاستيراتيجية</a:t>
            </a:r>
            <a:r>
              <a:rPr lang="ar-SA" sz="2000" dirty="0"/>
              <a:t> للتكلفة الذي يعمل على تحليل الأنشطة المختلفة،  ومن ثم يوفر المقومات اللازمة لتحسين تلك الأنشطة واستبعاد تكاليف الأنشطة  غير الضرورية مما يؤدي الى تخفيض التكاليف مع الحفاظ على الجودة المطلوبة.</a:t>
            </a:r>
            <a:endParaRPr lang="en-US" sz="2000" dirty="0"/>
          </a:p>
          <a:p>
            <a:pPr marL="0" indent="0" algn="just" rtl="1" fontAlgn="base">
              <a:buNone/>
            </a:pPr>
            <a:r>
              <a:rPr lang="ar-SA" sz="2000" dirty="0"/>
              <a:t> </a:t>
            </a:r>
            <a:endParaRPr lang="en-US" sz="2000" dirty="0"/>
          </a:p>
          <a:p>
            <a:pPr marL="0" indent="0" algn="just" rtl="1" fontAlgn="base">
              <a:buNone/>
            </a:pPr>
            <a:r>
              <a:rPr lang="ar-SA" sz="2000" dirty="0"/>
              <a:t>ان تقنية تحليل القيمة هي نشاط لتصميم المنتج يتضمن انتاج منتجات يتطابق ادائها الوظيفي مع توقعات الزبائن بأقل كلفة، وبذلك هي اداة تختص بتحليل وظيفة المنتوج كهدف جوهري يسعى لتحسين قيمته مع تخفيض تكلفة دورة حياته المطلوبة لإداء الوظائف الضرورية.</a:t>
            </a:r>
            <a:endParaRPr lang="en-US" sz="2000" dirty="0"/>
          </a:p>
          <a:p>
            <a:pPr marL="0" indent="0" algn="r" rtl="1">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3429000" cy="4419599"/>
          </a:xfrm>
          <a:prstGeom prst="rect">
            <a:avLst/>
          </a:prstGeom>
        </p:spPr>
      </p:pic>
    </p:spTree>
    <p:extLst>
      <p:ext uri="{BB962C8B-B14F-4D97-AF65-F5344CB8AC3E}">
        <p14:creationId xmlns:p14="http://schemas.microsoft.com/office/powerpoint/2010/main" val="356053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t>خطوات تطبيق تحليل سلسلة </a:t>
            </a:r>
            <a:r>
              <a:rPr lang="ar-SA" sz="2800" b="1" dirty="0" smtClean="0"/>
              <a:t>القيمة</a:t>
            </a:r>
            <a:endParaRPr lang="en-US" sz="2800" dirty="0"/>
          </a:p>
        </p:txBody>
      </p:sp>
      <p:sp>
        <p:nvSpPr>
          <p:cNvPr id="3" name="Content Placeholder 2"/>
          <p:cNvSpPr>
            <a:spLocks noGrp="1"/>
          </p:cNvSpPr>
          <p:nvPr>
            <p:ph idx="1"/>
          </p:nvPr>
        </p:nvSpPr>
        <p:spPr/>
        <p:txBody>
          <a:bodyPr>
            <a:normAutofit lnSpcReduction="10000"/>
          </a:bodyPr>
          <a:lstStyle/>
          <a:p>
            <a:pPr marL="0" indent="0" algn="just" rtl="1" fontAlgn="base">
              <a:buNone/>
            </a:pPr>
            <a:r>
              <a:rPr lang="ar-SA" sz="2000" dirty="0"/>
              <a:t>1. تحديد الأنشطة الأساسية والداعمة في شركتك</a:t>
            </a:r>
            <a:endParaRPr lang="en-US" sz="2000" dirty="0"/>
          </a:p>
          <a:p>
            <a:pPr marL="0" indent="0" algn="just" rtl="1" fontAlgn="base">
              <a:buNone/>
            </a:pPr>
            <a:r>
              <a:rPr lang="ar-SA" sz="2000" dirty="0"/>
              <a:t>تتمثل الخطوة الأولى في تحديد العناصر التي تناسب كل نشاط من أنشطة تحليل سلسلة القيمة.</a:t>
            </a:r>
            <a:endParaRPr lang="en-US" sz="2000" dirty="0"/>
          </a:p>
          <a:p>
            <a:pPr marL="0" indent="0" algn="just" rtl="1" fontAlgn="base">
              <a:buNone/>
            </a:pPr>
            <a:r>
              <a:rPr lang="ar-SA" sz="2000" dirty="0"/>
              <a:t> </a:t>
            </a:r>
            <a:endParaRPr lang="en-US" sz="2000" dirty="0"/>
          </a:p>
          <a:p>
            <a:pPr marL="0" indent="0" algn="just" rtl="1" fontAlgn="base">
              <a:buNone/>
            </a:pPr>
            <a:r>
              <a:rPr lang="ar-SA" sz="2000" dirty="0"/>
              <a:t>2. تحديد قيمة وتكاليف كل مكون</a:t>
            </a:r>
            <a:endParaRPr lang="en-US" sz="2000" dirty="0"/>
          </a:p>
          <a:p>
            <a:pPr marL="0" indent="0" algn="just" rtl="1" fontAlgn="base">
              <a:buNone/>
            </a:pPr>
            <a:r>
              <a:rPr lang="ar-SA" sz="2000" dirty="0"/>
              <a:t>بمجرد تصنيف جميع الأنشطة في عملك، حدد التكلفة والقيمة لكل مكون؛ وقد تكون تكاليف بعض العوامل، مثل خدمة العملاء، من حيث الوقت بدلاً من المال.</a:t>
            </a:r>
            <a:endParaRPr lang="en-US" sz="2000" dirty="0"/>
          </a:p>
          <a:p>
            <a:pPr marL="0" indent="0" algn="just" rtl="1" fontAlgn="base">
              <a:buNone/>
            </a:pPr>
            <a:r>
              <a:rPr lang="ar-SA" sz="2000" dirty="0"/>
              <a:t> </a:t>
            </a:r>
            <a:endParaRPr lang="en-US" sz="2000" dirty="0"/>
          </a:p>
          <a:p>
            <a:pPr marL="0" indent="0" algn="just" rtl="1" fontAlgn="base">
              <a:buNone/>
            </a:pPr>
            <a:r>
              <a:rPr lang="ar-SA" sz="2000" dirty="0"/>
              <a:t>3. تحديد الأماكن لخلق ميزة تنافسية :</a:t>
            </a:r>
            <a:endParaRPr lang="en-US" sz="2000" dirty="0"/>
          </a:p>
          <a:p>
            <a:pPr marL="0" indent="0" algn="just" rtl="1" fontAlgn="base">
              <a:buNone/>
            </a:pPr>
            <a:r>
              <a:rPr lang="ar-SA" sz="2000" dirty="0"/>
              <a:t>ألقِ نظرة على التكاليف والقيم </a:t>
            </a:r>
            <a:r>
              <a:rPr lang="en-US" sz="2000" dirty="0"/>
              <a:t>costs and values</a:t>
            </a:r>
            <a:r>
              <a:rPr lang="ar-SA" sz="2000" dirty="0"/>
              <a:t> التي جمعتها وتعرّف على ما إذا كانت هناك أماكن يمكنك من خلالها زيادة كفاءة شركتك؛ ويمكن أن تخلق هذه الكفاءة ميزة تنافسية في السوق الخاص بك حتى تتمكن من أداء أفضل عند مقارنتها بشركات مماثلة. والنهج الجيد هو النظر فيما إذا كانت التكلفة والقيمة متناسبتين لكل عنصر، فإذا كانت المهمة تكلف أكثر مما توفره، فقد تتمكن من تبسيطها؛ وفي المناطق التي يكون فيها أداء الشركة جيدًا، قد تتمكن من تخصيص المزيد من موارد الشركة.</a:t>
            </a:r>
            <a:endParaRPr lang="en-US" sz="2000" dirty="0"/>
          </a:p>
          <a:p>
            <a:pPr marL="0" indent="0" algn="r" rtl="1">
              <a:buNone/>
            </a:pPr>
            <a:endParaRPr lang="en-US" sz="2000" dirty="0"/>
          </a:p>
        </p:txBody>
      </p:sp>
    </p:spTree>
    <p:extLst>
      <p:ext uri="{BB962C8B-B14F-4D97-AF65-F5344CB8AC3E}">
        <p14:creationId xmlns:p14="http://schemas.microsoft.com/office/powerpoint/2010/main" val="2853295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529</Words>
  <Application>Microsoft Office PowerPoint</Application>
  <PresentationFormat>On-screen Show (4:3)</PresentationFormat>
  <Paragraphs>48</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سلسلة القيمة </vt:lpstr>
      <vt:lpstr>PowerPoint Presentation</vt:lpstr>
      <vt:lpstr>أهمية سلسلة القيمة</vt:lpstr>
      <vt:lpstr>التحديات والفرص والمستقبل</vt:lpstr>
      <vt:lpstr>أمثلة على أفضل الممارسات المتبعة في سلسلة القيمة</vt:lpstr>
      <vt:lpstr>PowerPoint Presentation</vt:lpstr>
      <vt:lpstr>تحليل سلسلة القيمة </vt:lpstr>
      <vt:lpstr>خطوات تطبيق تحليل سلسلة القيمة</vt:lpstr>
      <vt:lpstr>PowerPoint Presentation</vt:lpstr>
      <vt:lpstr>PowerPoint Presentation</vt:lpstr>
      <vt:lpstr>شكراً لاصغائكم</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28</cp:revision>
  <dcterms:created xsi:type="dcterms:W3CDTF">2023-11-29T21:25:24Z</dcterms:created>
  <dcterms:modified xsi:type="dcterms:W3CDTF">2023-12-02T10:45:59Z</dcterms:modified>
</cp:coreProperties>
</file>